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56" r:id="rId1"/>
  </p:sldMasterIdLst>
  <p:notesMasterIdLst>
    <p:notesMasterId r:id="rId20"/>
  </p:notesMasterIdLst>
  <p:handoutMasterIdLst>
    <p:handoutMasterId r:id="rId21"/>
  </p:handoutMasterIdLst>
  <p:sldIdLst>
    <p:sldId id="257" r:id="rId2"/>
    <p:sldId id="304" r:id="rId3"/>
    <p:sldId id="317" r:id="rId4"/>
    <p:sldId id="266" r:id="rId5"/>
    <p:sldId id="291" r:id="rId6"/>
    <p:sldId id="318" r:id="rId7"/>
    <p:sldId id="319" r:id="rId8"/>
    <p:sldId id="320" r:id="rId9"/>
    <p:sldId id="303" r:id="rId10"/>
    <p:sldId id="301" r:id="rId11"/>
    <p:sldId id="305" r:id="rId12"/>
    <p:sldId id="295" r:id="rId13"/>
    <p:sldId id="311" r:id="rId14"/>
    <p:sldId id="306" r:id="rId15"/>
    <p:sldId id="312" r:id="rId16"/>
    <p:sldId id="313" r:id="rId17"/>
    <p:sldId id="314" r:id="rId18"/>
    <p:sldId id="315" r:id="rId19"/>
  </p:sldIdLst>
  <p:sldSz cx="9144000" cy="6858000" type="screen4x3"/>
  <p:notesSz cx="9926638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55" autoAdjust="0"/>
  </p:normalViewPr>
  <p:slideViewPr>
    <p:cSldViewPr>
      <p:cViewPr varScale="1">
        <p:scale>
          <a:sx n="66" d="100"/>
          <a:sy n="66" d="100"/>
        </p:scale>
        <p:origin x="8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5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796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097" y="1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57793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097" y="6457793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196B0EE1-141A-4C9E-AED1-8A0E1943B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79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097" y="1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11175"/>
            <a:ext cx="3395662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553" y="3228897"/>
            <a:ext cx="7279534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57793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097" y="6457793"/>
            <a:ext cx="43015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fld id="{D133A9A2-FA67-4CBD-87F5-FA9B36F85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01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682673-E5AF-444F-A800-7031DB9766B5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4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26527D35-8C33-422E-8AC0-A53D0BCE8FB0}" type="slidenum">
              <a:rPr lang="en-GB" smtClean="0">
                <a:solidFill>
                  <a:schemeClr val="tx1"/>
                </a:solidFill>
              </a:rPr>
              <a:pPr eaLnBrk="1" hangingPunct="1"/>
              <a:t>3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076174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F8DD7-DE34-4E70-BC99-58C9A0EB8161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0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8E8591-EE21-40C6-8146-6AC93831CEB5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17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47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33A9A2-FA67-4CBD-87F5-FA9B36F8543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90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33A9A2-FA67-4CBD-87F5-FA9B36F8543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51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233B8-1F60-4395-88B4-B42B7D75EA6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64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6BE8F64F-6093-47F0-A88B-3E8A9D89EF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11315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CD12C2A7-5FE0-4385-BDFA-E5105438FD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94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68909247-2F73-47CA-9832-F1B7FDF1CA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24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79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C17B7BE0-D62B-4BC3-BFB1-A4B14226D1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4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7795C765-69AE-4BB9-9ACB-329B642E47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36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91A5FB5-1F9E-4997-A60F-10C411FA53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6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802B01DF-36BC-408D-825D-03D45ECE30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6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C7E6D53F-3168-41CD-9E80-7B5C7442B3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0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5CF7193F-2A5C-473C-88E2-A0DC6A4ADA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0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1-</a:t>
            </a:r>
            <a:fld id="{D3DDC8A6-B1BF-414F-A4B7-8673B9C832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4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43FE0F14-C5D9-49F7-BF98-69937A3341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1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5A4E942-07D0-4546-8A3E-A4F7C43922CD}" type="datetimeFigureOut">
              <a:rPr lang="en-NZ" smtClean="0"/>
              <a:t>6/03/2015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1-</a:t>
            </a:r>
            <a:fld id="{6BE8F64F-6093-47F0-A88B-3E8A9D89EF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4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map.net/sites/tmap.../Checklist_Mobile_App_Testing_0.docx" TargetMode="External"/><Relationship Id="rId2" Type="http://schemas.openxmlformats.org/officeDocument/2006/relationships/hyperlink" Target="http://www.psu.edu/webconference/Web2004/Materials/Heuristic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WyCCJ6B2W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db.auckland.ac.nz/" TargetMode="External"/><Relationship Id="rId2" Type="http://schemas.openxmlformats.org/officeDocument/2006/relationships/hyperlink" Target="https://www.cs.auckland.ac.nz/courses/compsci345s1c/assignment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assoc.org/upa_publications/jus/2008november/JUS_Kirmani_Nov2008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eit.com/papers/heuristic/heuristic_lis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822960" y="758952"/>
            <a:ext cx="7543800" cy="343204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3600" b="0" dirty="0" smtClean="0">
                <a:latin typeface="Times New Roman" pitchFamily="18" charset="0"/>
              </a:rPr>
              <a:t>Lecture 5</a:t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US" sz="3600" dirty="0">
                <a:latin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>
                <a:latin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</a:rPr>
            </a:br>
            <a:r>
              <a:rPr lang="en-US" sz="3600" b="0" dirty="0" smtClean="0">
                <a:latin typeface="Times New Roman" pitchFamily="18" charset="0"/>
              </a:rPr>
              <a:t/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US" sz="3600" b="1" dirty="0">
                <a:latin typeface="Arial" charset="0"/>
              </a:rPr>
              <a:t/>
            </a:r>
            <a:br>
              <a:rPr lang="en-US" sz="3600" b="1" dirty="0">
                <a:latin typeface="Arial" charset="0"/>
              </a:rPr>
            </a:br>
            <a:r>
              <a:rPr lang="en-US" sz="2200" b="1" dirty="0">
                <a:latin typeface="Arial" charset="0"/>
              </a:rPr>
              <a:t>Heuristic evaluations &amp; Early prototype Evaluations</a:t>
            </a:r>
            <a:br>
              <a:rPr lang="en-US" sz="2200" b="1" dirty="0">
                <a:latin typeface="Arial" charset="0"/>
              </a:rPr>
            </a:br>
            <a:r>
              <a:rPr lang="en-US" sz="2200" b="1" dirty="0">
                <a:latin typeface="Arial" charset="0"/>
              </a:rPr>
              <a:t/>
            </a:r>
            <a:br>
              <a:rPr lang="en-US" sz="2200" b="1" dirty="0">
                <a:latin typeface="Arial" charset="0"/>
              </a:rPr>
            </a:br>
            <a:endParaRPr lang="en-US" sz="1600" dirty="0" smtClean="0"/>
          </a:p>
        </p:txBody>
      </p:sp>
      <p:sp>
        <p:nvSpPr>
          <p:cNvPr id="3074" name="Rectangle 18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Arial" charset="0"/>
              </a:rPr>
              <a:t>Heim, Chapters 5.4-5.6</a:t>
            </a:r>
            <a:endParaRPr lang="en-US" sz="2400" b="1" dirty="0" smtClean="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739902"/>
            <a:ext cx="1943100" cy="2352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600" dirty="0" err="1">
                <a:solidFill>
                  <a:srgbClr val="0033CC"/>
                </a:solidFill>
              </a:rPr>
              <a:t>Shneiderman’s</a:t>
            </a:r>
            <a:r>
              <a:rPr lang="en-GB" sz="3600" dirty="0">
                <a:solidFill>
                  <a:srgbClr val="0033CC"/>
                </a:solidFill>
              </a:rPr>
              <a:t> 8 Golden Rules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61288" cy="4191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Tx/>
              <a:buAutoNum type="arabicPeriod"/>
            </a:pPr>
            <a:r>
              <a:rPr lang="en-GB" sz="2700" i="1" dirty="0" smtClean="0"/>
              <a:t>Strive </a:t>
            </a:r>
            <a:r>
              <a:rPr lang="en-GB" sz="2700" i="1" dirty="0"/>
              <a:t>for consistency </a:t>
            </a:r>
            <a:endParaRPr lang="en-GB" sz="2700" i="1" dirty="0" smtClean="0"/>
          </a:p>
          <a:p>
            <a:pPr marL="914400" lvl="1" indent="-514350"/>
            <a:r>
              <a:rPr lang="en-GB" sz="2000" i="1" dirty="0" smtClean="0"/>
              <a:t>E.g. exact same terms for objects, same command syntax throughout</a:t>
            </a:r>
            <a:endParaRPr lang="en-GB" sz="2000" i="1" dirty="0"/>
          </a:p>
          <a:p>
            <a:pPr>
              <a:buFontTx/>
              <a:buNone/>
            </a:pPr>
            <a:r>
              <a:rPr lang="en-GB" sz="2700" i="1" dirty="0"/>
              <a:t>2. Enable frequent users to use shortcuts</a:t>
            </a:r>
          </a:p>
          <a:p>
            <a:pPr>
              <a:buFontTx/>
              <a:buNone/>
            </a:pPr>
            <a:r>
              <a:rPr lang="en-GB" sz="2700" i="1" dirty="0"/>
              <a:t>3. Offer informative feedback </a:t>
            </a:r>
          </a:p>
          <a:p>
            <a:pPr>
              <a:buFontTx/>
              <a:buNone/>
            </a:pPr>
            <a:r>
              <a:rPr lang="en-GB" sz="2700" i="1" dirty="0"/>
              <a:t>4. Design dialogs to yield closure </a:t>
            </a:r>
            <a:endParaRPr lang="en-GB" sz="2700" dirty="0"/>
          </a:p>
          <a:p>
            <a:pPr>
              <a:buFontTx/>
              <a:buNone/>
            </a:pPr>
            <a:r>
              <a:rPr lang="en-GB" sz="2700" i="1" dirty="0"/>
              <a:t>5. Offer error prevention and simple error handling </a:t>
            </a:r>
            <a:endParaRPr lang="en-GB" sz="2700" dirty="0"/>
          </a:p>
          <a:p>
            <a:pPr>
              <a:buFontTx/>
              <a:buNone/>
            </a:pPr>
            <a:r>
              <a:rPr lang="en-GB" sz="2700" i="1" dirty="0"/>
              <a:t>6. Permit easy reversal of actions </a:t>
            </a:r>
            <a:endParaRPr lang="en-GB" sz="2700" dirty="0"/>
          </a:p>
          <a:p>
            <a:pPr>
              <a:buFontTx/>
              <a:buNone/>
            </a:pPr>
            <a:r>
              <a:rPr lang="en-GB" sz="2700" i="1" dirty="0"/>
              <a:t>7. Support internal locus of control </a:t>
            </a:r>
          </a:p>
          <a:p>
            <a:pPr lvl="1"/>
            <a:r>
              <a:rPr lang="en-GB" sz="2000" i="1" dirty="0" smtClean="0"/>
              <a:t>Make users initiators rather than responders (e.g. direct manipulation!)</a:t>
            </a:r>
            <a:endParaRPr lang="en-GB" sz="2000" i="1" dirty="0"/>
          </a:p>
          <a:p>
            <a:pPr>
              <a:buFontTx/>
              <a:buNone/>
            </a:pPr>
            <a:r>
              <a:rPr lang="en-GB" sz="2700" dirty="0"/>
              <a:t>8. </a:t>
            </a:r>
            <a:r>
              <a:rPr lang="en-GB" sz="2700" i="1" dirty="0"/>
              <a:t>Reduce short-term memory </a:t>
            </a:r>
            <a:r>
              <a:rPr lang="en-GB" sz="2700" i="1" dirty="0" smtClean="0"/>
              <a:t>load</a:t>
            </a:r>
          </a:p>
          <a:p>
            <a:pPr lvl="1"/>
            <a:r>
              <a:rPr lang="en-GB" sz="2000" i="1" dirty="0" smtClean="0"/>
              <a:t>What the user needs to know should be readily visible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4173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42" y="228600"/>
            <a:ext cx="7543800" cy="899161"/>
          </a:xfrm>
        </p:spPr>
        <p:txBody>
          <a:bodyPr/>
          <a:lstStyle/>
          <a:p>
            <a:r>
              <a:rPr lang="en-NZ" dirty="0" smtClean="0"/>
              <a:t>A world of heuristics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153400" cy="4191000"/>
          </a:xfrm>
        </p:spPr>
        <p:txBody>
          <a:bodyPr>
            <a:normAutofit lnSpcReduction="10000"/>
          </a:bodyPr>
          <a:lstStyle/>
          <a:p>
            <a:r>
              <a:rPr lang="en-NZ" sz="2800" dirty="0" smtClean="0"/>
              <a:t>Can be devised for more specific domains</a:t>
            </a:r>
          </a:p>
          <a:p>
            <a:pPr lvl="1"/>
            <a:r>
              <a:rPr lang="en-NZ" sz="2400" dirty="0" smtClean="0"/>
              <a:t>For physical format – e.g. web pages </a:t>
            </a:r>
            <a:r>
              <a:rPr lang="en-NZ" sz="1800" dirty="0" smtClean="0">
                <a:hlinkClick r:id="rId2"/>
              </a:rPr>
              <a:t>http</a:t>
            </a:r>
            <a:r>
              <a:rPr lang="en-NZ" sz="1800" dirty="0">
                <a:hlinkClick r:id="rId2"/>
              </a:rPr>
              <a:t>://</a:t>
            </a:r>
            <a:r>
              <a:rPr lang="en-NZ" sz="1800" dirty="0" smtClean="0">
                <a:hlinkClick r:id="rId2"/>
              </a:rPr>
              <a:t>www.psu.edu/webconference/Web2004/Materials/Heuristic.pdf</a:t>
            </a:r>
            <a:endParaRPr lang="en-NZ" sz="1800" dirty="0" smtClean="0"/>
          </a:p>
          <a:p>
            <a:pPr lvl="2"/>
            <a:r>
              <a:rPr lang="en-NZ" sz="2000" dirty="0" smtClean="0"/>
              <a:t>Domain specific concepts like good background graphics</a:t>
            </a:r>
          </a:p>
          <a:p>
            <a:pPr lvl="2"/>
            <a:r>
              <a:rPr lang="en-NZ" sz="2000" dirty="0" smtClean="0"/>
              <a:t>‘Housekeeping’ like correct spelling &amp; grammar</a:t>
            </a:r>
          </a:p>
          <a:p>
            <a:pPr lvl="2"/>
            <a:r>
              <a:rPr lang="en-NZ" sz="2000" dirty="0" smtClean="0"/>
              <a:t>May want to evaluate the search function</a:t>
            </a:r>
          </a:p>
          <a:p>
            <a:pPr lvl="1"/>
            <a:r>
              <a:rPr lang="en-NZ" sz="2400" dirty="0" smtClean="0"/>
              <a:t>For task domain – e.g. in health…</a:t>
            </a:r>
          </a:p>
          <a:p>
            <a:pPr lvl="2"/>
            <a:r>
              <a:rPr lang="en-NZ" sz="2000" dirty="0" smtClean="0"/>
              <a:t>Is patient name and date-of-birth clearly visible at all times?</a:t>
            </a:r>
          </a:p>
          <a:p>
            <a:pPr lvl="2"/>
            <a:r>
              <a:rPr lang="en-NZ" sz="2000" dirty="0" smtClean="0"/>
              <a:t>Does the interaction fit to clinical workflow?</a:t>
            </a:r>
          </a:p>
          <a:p>
            <a:r>
              <a:rPr lang="en-NZ" sz="2800" dirty="0" smtClean="0"/>
              <a:t>Can be quite long</a:t>
            </a:r>
          </a:p>
          <a:p>
            <a:pPr lvl="1"/>
            <a:r>
              <a:rPr lang="en-NZ" sz="2400" dirty="0" smtClean="0"/>
              <a:t>About 100 heuristics for mobile apps: </a:t>
            </a:r>
            <a:br>
              <a:rPr lang="en-NZ" sz="2400" dirty="0" smtClean="0"/>
            </a:br>
            <a:r>
              <a:rPr lang="en-NZ" sz="2000" dirty="0">
                <a:hlinkClick r:id="rId3"/>
              </a:rPr>
              <a:t>www.tmap.net/sites/</a:t>
            </a:r>
            <a:r>
              <a:rPr lang="en-NZ" sz="2000" dirty="0" err="1">
                <a:hlinkClick r:id="rId3"/>
              </a:rPr>
              <a:t>tmap</a:t>
            </a:r>
            <a:r>
              <a:rPr lang="en-NZ" sz="2000" dirty="0">
                <a:hlinkClick r:id="rId3"/>
              </a:rPr>
              <a:t>.../</a:t>
            </a:r>
            <a:r>
              <a:rPr lang="en-NZ" sz="2000" b="1" dirty="0" smtClean="0">
                <a:hlinkClick r:id="rId3"/>
              </a:rPr>
              <a:t>Checklist</a:t>
            </a:r>
            <a:r>
              <a:rPr lang="en-NZ" sz="2000" dirty="0" smtClean="0">
                <a:hlinkClick r:id="rId3"/>
              </a:rPr>
              <a:t>_Mobile_App_Testing_0.docx</a:t>
            </a:r>
            <a:r>
              <a:rPr lang="en-NZ" sz="2000" dirty="0" smtClean="0"/>
              <a:t> </a:t>
            </a:r>
            <a:endParaRPr lang="en-NZ" sz="2400" dirty="0" smtClean="0"/>
          </a:p>
          <a:p>
            <a:pPr lvl="1"/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544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</a:t>
            </a:r>
            <a:r>
              <a:rPr lang="en-US" b="0" i="1" dirty="0" smtClean="0"/>
              <a:t>Prototypes</a:t>
            </a:r>
            <a:endParaRPr lang="en-US" b="0" i="1" dirty="0"/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Evaluating early prototypes is a bit different to evaluating fully functional systems because of the lack or limited functionality.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500" dirty="0" smtClean="0"/>
              <a:t>The system could just be a block of wood with some dials drawn on it!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 smtClean="0"/>
              <a:t>Or could be a semi functional prototype in a prototyping environment or UI design tool 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distraction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Pay no attention to that man behind the curtain”</a:t>
            </a:r>
          </a:p>
          <a:p>
            <a:pPr lvl="1"/>
            <a:r>
              <a:rPr lang="en-NZ" sz="2400" dirty="0" smtClean="0">
                <a:hlinkClick r:id="rId2"/>
              </a:rPr>
              <a:t>www.youtube.com/watch?v=YWyCCJ6B2WE</a:t>
            </a:r>
            <a:endParaRPr lang="en-NZ" sz="24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667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924" y="76200"/>
            <a:ext cx="8092440" cy="914400"/>
          </a:xfrm>
        </p:spPr>
        <p:txBody>
          <a:bodyPr>
            <a:normAutofit fontScale="90000"/>
          </a:bodyPr>
          <a:lstStyle/>
          <a:p>
            <a:r>
              <a:rPr lang="en-NZ" dirty="0" smtClean="0"/>
              <a:t>Wizard of Oz prototype evaluation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94688" cy="4572000"/>
          </a:xfrm>
        </p:spPr>
        <p:txBody>
          <a:bodyPr>
            <a:normAutofit fontScale="92500" lnSpcReduction="20000"/>
          </a:bodyPr>
          <a:lstStyle/>
          <a:p>
            <a:pPr marL="91440" marR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lang="en-NZ" sz="2800" dirty="0" smtClean="0"/>
              <a:t>“Can make a ‘functional’ prototype where a key function is performed by a human</a:t>
            </a:r>
            <a:r>
              <a:rPr lang="en-US" sz="2800" dirty="0" smtClean="0"/>
              <a:t>, </a:t>
            </a:r>
            <a:r>
              <a:rPr lang="en-US" sz="2800" b="1" dirty="0" smtClean="0"/>
              <a:t>Wizard of Oz</a:t>
            </a:r>
            <a:r>
              <a:rPr lang="en-US" sz="2800" dirty="0" smtClean="0"/>
              <a:t> </a:t>
            </a:r>
          </a:p>
          <a:p>
            <a:endParaRPr lang="en-NZ" sz="2800" dirty="0" smtClean="0"/>
          </a:p>
          <a:p>
            <a:pPr lvl="1"/>
            <a:r>
              <a:rPr lang="en-NZ" sz="2400" dirty="0" smtClean="0"/>
              <a:t>This was done for early testing of speech-to-text interfaces (a ‘listening typewriter’)</a:t>
            </a:r>
          </a:p>
          <a:p>
            <a:pPr lvl="1"/>
            <a:r>
              <a:rPr lang="en-NZ" sz="2400" dirty="0" smtClean="0"/>
              <a:t>The speech-to-text function was implemented by a good [human] typist!</a:t>
            </a:r>
          </a:p>
          <a:p>
            <a:r>
              <a:rPr lang="en-NZ" sz="2800" dirty="0" smtClean="0"/>
              <a:t>Great for testing usability of systems with an AI before the AI is implemented</a:t>
            </a:r>
          </a:p>
          <a:p>
            <a:pPr lvl="1"/>
            <a:r>
              <a:rPr lang="en-NZ" sz="2400" dirty="0" smtClean="0"/>
              <a:t>E.g. in some types of video games</a:t>
            </a:r>
          </a:p>
          <a:p>
            <a:pPr lvl="1"/>
            <a:endParaRPr lang="en-NZ" sz="2400" dirty="0"/>
          </a:p>
          <a:p>
            <a:r>
              <a:rPr lang="en-NZ" sz="2700" dirty="0" smtClean="0"/>
              <a:t>The less realistic the prototype the more creative user feedback you will receive</a:t>
            </a:r>
          </a:p>
          <a:p>
            <a:pPr lvl="1"/>
            <a:r>
              <a:rPr lang="en-NZ" sz="2400" dirty="0" smtClean="0"/>
              <a:t>So really good for disruptive technologies. 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242317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Functional prototypes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700" dirty="0" smtClean="0"/>
              <a:t>Functional prototypes are interactive prototypes that represent various degrees of functionality</a:t>
            </a:r>
          </a:p>
          <a:p>
            <a:pPr lvl="1">
              <a:lnSpc>
                <a:spcPct val="80000"/>
              </a:lnSpc>
            </a:pPr>
            <a:endParaRPr lang="en-US" sz="25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Functioning prototypes can be created using </a:t>
            </a:r>
          </a:p>
          <a:p>
            <a:pPr lvl="1">
              <a:lnSpc>
                <a:spcPct val="80000"/>
              </a:lnSpc>
            </a:pPr>
            <a:r>
              <a:rPr lang="en-US" sz="2500" dirty="0" smtClean="0"/>
              <a:t>Prototyping tools ( </a:t>
            </a:r>
            <a:r>
              <a:rPr lang="en-US" sz="2500" dirty="0" err="1" smtClean="0"/>
              <a:t>eg</a:t>
            </a:r>
            <a:r>
              <a:rPr lang="en-US" sz="2500" dirty="0" smtClean="0"/>
              <a:t> </a:t>
            </a:r>
            <a:r>
              <a:rPr lang="en-US" sz="2500" dirty="0" err="1" smtClean="0"/>
              <a:t>Balsamiq</a:t>
            </a:r>
            <a:r>
              <a:rPr lang="en-US" sz="2500" dirty="0" smtClean="0"/>
              <a:t> see next slide)</a:t>
            </a:r>
          </a:p>
          <a:p>
            <a:pPr lvl="1">
              <a:lnSpc>
                <a:spcPct val="80000"/>
              </a:lnSpc>
            </a:pPr>
            <a:r>
              <a:rPr lang="en-US" sz="2500" dirty="0" smtClean="0"/>
              <a:t>Or RAD environments, such as:</a:t>
            </a:r>
          </a:p>
          <a:p>
            <a:pPr lvl="2">
              <a:lnSpc>
                <a:spcPct val="80000"/>
              </a:lnSpc>
            </a:pPr>
            <a:r>
              <a:rPr lang="en-US" sz="2100" dirty="0" smtClean="0"/>
              <a:t>Microsoft 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Visual Studio</a:t>
            </a:r>
          </a:p>
          <a:p>
            <a:pPr lvl="2">
              <a:lnSpc>
                <a:spcPct val="80000"/>
              </a:lnSpc>
            </a:pPr>
            <a:r>
              <a:rPr lang="en-US" sz="2100" dirty="0" smtClean="0"/>
              <a:t>Adobe 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Flash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Dreamweaver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Director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590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Prototyping tools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030" y="1524000"/>
            <a:ext cx="7886700" cy="4351338"/>
          </a:xfrm>
        </p:spPr>
        <p:txBody>
          <a:bodyPr/>
          <a:lstStyle/>
          <a:p>
            <a:r>
              <a:rPr lang="en-NZ" dirty="0" smtClean="0"/>
              <a:t>Advantage	</a:t>
            </a:r>
          </a:p>
          <a:p>
            <a:pPr lvl="1"/>
            <a:r>
              <a:rPr lang="en-NZ" dirty="0" smtClean="0"/>
              <a:t>Closer to the real interface and can explore the functionality a bit more</a:t>
            </a:r>
          </a:p>
          <a:p>
            <a:r>
              <a:rPr lang="en-NZ" dirty="0" smtClean="0"/>
              <a:t>Disadvantage </a:t>
            </a:r>
          </a:p>
          <a:p>
            <a:pPr lvl="1"/>
            <a:r>
              <a:rPr lang="en-NZ" dirty="0" smtClean="0"/>
              <a:t>Lock down the design, therefore inhibit creativity </a:t>
            </a:r>
            <a:endParaRPr lang="en-NZ" dirty="0"/>
          </a:p>
        </p:txBody>
      </p:sp>
      <p:pic>
        <p:nvPicPr>
          <p:cNvPr id="1026" name="Picture 2" descr="http://media.balsamiq.com/img/company/mockup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380" y="2399665"/>
            <a:ext cx="4688002" cy="347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componentone.com/newimages/Products/ScreenShots/AR/site/orig/VSintegrat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85529"/>
            <a:ext cx="5114925" cy="292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83193" y="3376355"/>
            <a:ext cx="1504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Visual Studio</a:t>
            </a:r>
            <a:endParaRPr lang="en-NZ" dirty="0"/>
          </a:p>
        </p:txBody>
      </p:sp>
      <p:sp>
        <p:nvSpPr>
          <p:cNvPr id="8" name="TextBox 7"/>
          <p:cNvSpPr txBox="1"/>
          <p:nvPr/>
        </p:nvSpPr>
        <p:spPr>
          <a:xfrm>
            <a:off x="3811905" y="2777734"/>
            <a:ext cx="1504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err="1" smtClean="0"/>
              <a:t>Balsamiq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12451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Assignment 1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8800"/>
            <a:ext cx="5467350" cy="4422775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The purpose of assignment 1 is to get you to DO some of this. </a:t>
            </a:r>
          </a:p>
          <a:p>
            <a:r>
              <a:rPr lang="en-NZ" dirty="0" smtClean="0"/>
              <a:t>Your job is to analyse a UI and then plan a usability test for parking meters on Princes St. </a:t>
            </a:r>
          </a:p>
          <a:p>
            <a:pPr lvl="1"/>
            <a:r>
              <a:rPr lang="en-NZ" dirty="0" smtClean="0"/>
              <a:t>STN of the interface.</a:t>
            </a:r>
          </a:p>
          <a:p>
            <a:pPr lvl="1"/>
            <a:r>
              <a:rPr lang="en-NZ" dirty="0" smtClean="0"/>
              <a:t>Heuristic evaluation of the interface</a:t>
            </a:r>
          </a:p>
          <a:p>
            <a:pPr lvl="1"/>
            <a:r>
              <a:rPr lang="en-NZ" dirty="0" smtClean="0"/>
              <a:t>Plan a usability test (we will cover this in the next couple of lectures). </a:t>
            </a:r>
          </a:p>
          <a:p>
            <a:pPr lvl="1"/>
            <a:endParaRPr lang="en-NZ" dirty="0"/>
          </a:p>
          <a:p>
            <a:r>
              <a:rPr lang="en-NZ" dirty="0" smtClean="0"/>
              <a:t>Full specification </a:t>
            </a:r>
            <a:r>
              <a:rPr lang="en-NZ" dirty="0" smtClean="0">
                <a:hlinkClick r:id="rId2"/>
              </a:rPr>
              <a:t>https://www.cs.auckland.ac.nz/courses/compsci345s1c/assignments/</a:t>
            </a:r>
            <a:r>
              <a:rPr lang="en-NZ" dirty="0" smtClean="0"/>
              <a:t> </a:t>
            </a:r>
          </a:p>
          <a:p>
            <a:r>
              <a:rPr lang="en-NZ" dirty="0" smtClean="0"/>
              <a:t>Due Sunday 22 March 2014  </a:t>
            </a:r>
            <a:r>
              <a:rPr lang="en-NZ" dirty="0" smtClean="0">
                <a:hlinkClick r:id="rId3"/>
              </a:rPr>
              <a:t>https://adb.auckland.ac.nz/</a:t>
            </a:r>
            <a:r>
              <a:rPr lang="en-NZ" dirty="0" smtClean="0"/>
              <a:t> </a:t>
            </a:r>
            <a:endParaRPr lang="en-NZ" dirty="0"/>
          </a:p>
        </p:txBody>
      </p:sp>
      <p:pic>
        <p:nvPicPr>
          <p:cNvPr id="2051" name="Picture 3" descr="20140130_09074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47"/>
          <a:stretch>
            <a:fillRect/>
          </a:stretch>
        </p:blipFill>
        <p:spPr bwMode="auto">
          <a:xfrm>
            <a:off x="6248400" y="1524000"/>
            <a:ext cx="2368550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5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Summary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Heuristic evaluations are</a:t>
            </a:r>
          </a:p>
          <a:p>
            <a:pPr lvl="1"/>
            <a:r>
              <a:rPr lang="en-NZ" dirty="0" smtClean="0"/>
              <a:t>Expert reviews and often include</a:t>
            </a:r>
          </a:p>
          <a:p>
            <a:pPr lvl="1"/>
            <a:r>
              <a:rPr lang="en-NZ" dirty="0" smtClean="0"/>
              <a:t>Modelling the interface (</a:t>
            </a:r>
            <a:r>
              <a:rPr lang="en-NZ" dirty="0" err="1" smtClean="0"/>
              <a:t>eg</a:t>
            </a:r>
            <a:r>
              <a:rPr lang="en-NZ" dirty="0" smtClean="0"/>
              <a:t> HTA)</a:t>
            </a:r>
          </a:p>
          <a:p>
            <a:pPr lvl="1"/>
            <a:r>
              <a:rPr lang="en-NZ" dirty="0" smtClean="0"/>
              <a:t>Evaluating against a set of guidelines </a:t>
            </a:r>
          </a:p>
          <a:p>
            <a:pPr lvl="2"/>
            <a:r>
              <a:rPr lang="en-NZ" dirty="0" smtClean="0"/>
              <a:t>….</a:t>
            </a:r>
          </a:p>
          <a:p>
            <a:pPr lvl="2"/>
            <a:r>
              <a:rPr lang="en-NZ" dirty="0" smtClean="0"/>
              <a:t>….</a:t>
            </a:r>
          </a:p>
          <a:p>
            <a:pPr lvl="1"/>
            <a:r>
              <a:rPr lang="en-NZ" dirty="0" smtClean="0"/>
              <a:t>Early prototype evaluations vary from functional systems evaluations depending on the stage of development and amount of functionality provided.</a:t>
            </a:r>
          </a:p>
          <a:p>
            <a:pPr lvl="1"/>
            <a:endParaRPr lang="en-NZ" dirty="0"/>
          </a:p>
          <a:p>
            <a:r>
              <a:rPr lang="en-NZ" dirty="0" smtClean="0"/>
              <a:t>Assignment 1 requires you to undertake a heuristic evaluation and plan a usability test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3188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NZ" dirty="0" smtClean="0"/>
              <a:t>To be aware of a range of heuristic evaluation options appropriate to the analysis and design phase</a:t>
            </a:r>
          </a:p>
          <a:p>
            <a:pPr lvl="1"/>
            <a:r>
              <a:rPr lang="en-NZ" dirty="0" smtClean="0"/>
              <a:t>In particular well known heuristics of usable systems</a:t>
            </a:r>
          </a:p>
          <a:p>
            <a:pPr lvl="2"/>
            <a:r>
              <a:rPr lang="en-NZ" dirty="0"/>
              <a:t>Nielsen’s heuristics</a:t>
            </a:r>
          </a:p>
          <a:p>
            <a:pPr lvl="2"/>
            <a:r>
              <a:rPr lang="en-NZ" dirty="0" err="1"/>
              <a:t>Schneiderman’s</a:t>
            </a:r>
            <a:r>
              <a:rPr lang="en-NZ" dirty="0"/>
              <a:t> </a:t>
            </a:r>
            <a:r>
              <a:rPr lang="en-NZ" dirty="0" smtClean="0"/>
              <a:t>rules</a:t>
            </a:r>
          </a:p>
          <a:p>
            <a:r>
              <a:rPr lang="en-NZ" dirty="0" smtClean="0"/>
              <a:t>To understand the difference evaluation challenges of early prototypes with limited functionality</a:t>
            </a:r>
          </a:p>
          <a:p>
            <a:r>
              <a:rPr lang="en-NZ" dirty="0" smtClean="0"/>
              <a:t>Be aware of the requirements for assignment 1</a:t>
            </a:r>
            <a:endParaRPr lang="en-NZ" dirty="0"/>
          </a:p>
          <a:p>
            <a:pPr lvl="2"/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3034641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8907" y="149445"/>
            <a:ext cx="7543800" cy="1450757"/>
          </a:xfrm>
        </p:spPr>
        <p:txBody>
          <a:bodyPr/>
          <a:lstStyle/>
          <a:p>
            <a:r>
              <a:rPr lang="en-NZ" sz="4400" dirty="0" smtClean="0"/>
              <a:t>Heuristic evaluations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8311" y="1916113"/>
            <a:ext cx="7935914" cy="4271961"/>
          </a:xfrm>
        </p:spPr>
        <p:txBody>
          <a:bodyPr>
            <a:normAutofit fontScale="85000" lnSpcReduction="10000"/>
          </a:bodyPr>
          <a:lstStyle/>
          <a:p>
            <a:r>
              <a:rPr lang="en-NZ" sz="2800" dirty="0" smtClean="0"/>
              <a:t>Expert evaluation </a:t>
            </a:r>
          </a:p>
          <a:p>
            <a:pPr lvl="1"/>
            <a:r>
              <a:rPr lang="en-NZ" dirty="0"/>
              <a:t>An expert looks at a system using common sense and/ or guidelines </a:t>
            </a:r>
            <a:r>
              <a:rPr lang="en-NZ" dirty="0" smtClean="0"/>
              <a:t>(e.g. Nielsen’s Heuristics)</a:t>
            </a:r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r>
              <a:rPr lang="en-NZ" dirty="0" smtClean="0"/>
              <a:t>More  </a:t>
            </a:r>
            <a:r>
              <a:rPr lang="en-NZ" dirty="0" smtClean="0">
                <a:hlinkClick r:id="rId3"/>
              </a:rPr>
              <a:t>http</a:t>
            </a:r>
            <a:r>
              <a:rPr lang="en-NZ" dirty="0">
                <a:hlinkClick r:id="rId3"/>
              </a:rPr>
              <a:t>://</a:t>
            </a:r>
            <a:r>
              <a:rPr lang="en-NZ" dirty="0" smtClean="0">
                <a:hlinkClick r:id="rId3"/>
              </a:rPr>
              <a:t>www.upassoc.org/upa_publications/jus/2008november/JUS_Kirmani_Nov2008.pdf</a:t>
            </a:r>
            <a:r>
              <a:rPr lang="en-NZ" dirty="0" smtClean="0"/>
              <a:t> </a:t>
            </a:r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82B0707D-592E-4E65-8876-4F89D64F7A13}" type="slidenum">
              <a:rPr lang="en-GB"/>
              <a:pPr>
                <a:defRPr/>
              </a:pPr>
              <a:t>3</a:t>
            </a:fld>
            <a:r>
              <a:rPr lang="en-GB"/>
              <a:t> </a:t>
            </a:r>
          </a:p>
        </p:txBody>
      </p:sp>
      <p:sp>
        <p:nvSpPr>
          <p:cNvPr id="13317" name="Freeform 12"/>
          <p:cNvSpPr>
            <a:spLocks/>
          </p:cNvSpPr>
          <p:nvPr/>
        </p:nvSpPr>
        <p:spPr bwMode="auto">
          <a:xfrm>
            <a:off x="6988175" y="542926"/>
            <a:ext cx="2198687" cy="655638"/>
          </a:xfrm>
          <a:custGeom>
            <a:avLst/>
            <a:gdLst>
              <a:gd name="T0" fmla="*/ 844550 w 1385"/>
              <a:gd name="T1" fmla="*/ 0 h 449"/>
              <a:gd name="T2" fmla="*/ 0 w 1385"/>
              <a:gd name="T3" fmla="*/ 264300 h 449"/>
              <a:gd name="T4" fmla="*/ 1246187 w 1385"/>
              <a:gd name="T5" fmla="*/ 655638 h 449"/>
              <a:gd name="T6" fmla="*/ 2198687 w 1385"/>
              <a:gd name="T7" fmla="*/ 305186 h 449"/>
              <a:gd name="T8" fmla="*/ 844550 w 1385"/>
              <a:gd name="T9" fmla="*/ 0 h 4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5"/>
              <a:gd name="T16" fmla="*/ 0 h 449"/>
              <a:gd name="T17" fmla="*/ 1385 w 1385"/>
              <a:gd name="T18" fmla="*/ 449 h 4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5" h="449">
                <a:moveTo>
                  <a:pt x="532" y="0"/>
                </a:moveTo>
                <a:lnTo>
                  <a:pt x="0" y="181"/>
                </a:lnTo>
                <a:lnTo>
                  <a:pt x="785" y="449"/>
                </a:lnTo>
                <a:lnTo>
                  <a:pt x="1385" y="209"/>
                </a:lnTo>
                <a:lnTo>
                  <a:pt x="532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8" name="Freeform 13" descr="Dark downward diagonal"/>
          <p:cNvSpPr>
            <a:spLocks/>
          </p:cNvSpPr>
          <p:nvPr/>
        </p:nvSpPr>
        <p:spPr bwMode="auto">
          <a:xfrm>
            <a:off x="7216775" y="730251"/>
            <a:ext cx="960437" cy="282575"/>
          </a:xfrm>
          <a:custGeom>
            <a:avLst/>
            <a:gdLst>
              <a:gd name="T0" fmla="*/ 268922 w 1200"/>
              <a:gd name="T1" fmla="*/ 0 h 384"/>
              <a:gd name="T2" fmla="*/ 0 w 1200"/>
              <a:gd name="T3" fmla="*/ 88305 h 384"/>
              <a:gd name="T4" fmla="*/ 672306 w 1200"/>
              <a:gd name="T5" fmla="*/ 282575 h 384"/>
              <a:gd name="T6" fmla="*/ 960437 w 1200"/>
              <a:gd name="T7" fmla="*/ 176609 h 384"/>
              <a:gd name="T8" fmla="*/ 268922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9" name="Freeform 14"/>
          <p:cNvSpPr>
            <a:spLocks/>
          </p:cNvSpPr>
          <p:nvPr/>
        </p:nvSpPr>
        <p:spPr bwMode="auto">
          <a:xfrm>
            <a:off x="7673975" y="252414"/>
            <a:ext cx="744537" cy="534987"/>
          </a:xfrm>
          <a:custGeom>
            <a:avLst/>
            <a:gdLst>
              <a:gd name="T0" fmla="*/ 0 w 930"/>
              <a:gd name="T1" fmla="*/ 26528 h 726"/>
              <a:gd name="T2" fmla="*/ 293011 w 930"/>
              <a:gd name="T3" fmla="*/ 0 h 726"/>
              <a:gd name="T4" fmla="*/ 413899 w 930"/>
              <a:gd name="T5" fmla="*/ 13264 h 726"/>
              <a:gd name="T6" fmla="*/ 674887 w 930"/>
              <a:gd name="T7" fmla="*/ 75163 h 726"/>
              <a:gd name="T8" fmla="*/ 734930 w 930"/>
              <a:gd name="T9" fmla="*/ 150327 h 726"/>
              <a:gd name="T10" fmla="*/ 744537 w 930"/>
              <a:gd name="T11" fmla="*/ 336025 h 726"/>
              <a:gd name="T12" fmla="*/ 706109 w 930"/>
              <a:gd name="T13" fmla="*/ 424453 h 726"/>
              <a:gd name="T14" fmla="*/ 453927 w 930"/>
              <a:gd name="T15" fmla="*/ 534987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0" name="Freeform 15"/>
          <p:cNvSpPr>
            <a:spLocks/>
          </p:cNvSpPr>
          <p:nvPr/>
        </p:nvSpPr>
        <p:spPr bwMode="auto">
          <a:xfrm>
            <a:off x="7531100" y="814389"/>
            <a:ext cx="195262" cy="95250"/>
          </a:xfrm>
          <a:custGeom>
            <a:avLst/>
            <a:gdLst>
              <a:gd name="T0" fmla="*/ 88106 w 164"/>
              <a:gd name="T1" fmla="*/ 0 h 88"/>
              <a:gd name="T2" fmla="*/ 180975 w 164"/>
              <a:gd name="T3" fmla="*/ 36801 h 88"/>
              <a:gd name="T4" fmla="*/ 171450 w 164"/>
              <a:gd name="T5" fmla="*/ 82261 h 88"/>
              <a:gd name="T6" fmla="*/ 42862 w 164"/>
              <a:gd name="T7" fmla="*/ 95250 h 88"/>
              <a:gd name="T8" fmla="*/ 0 w 164"/>
              <a:gd name="T9" fmla="*/ 10824 h 88"/>
              <a:gd name="T10" fmla="*/ 88106 w 164"/>
              <a:gd name="T11" fmla="*/ 0 h 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4"/>
              <a:gd name="T19" fmla="*/ 0 h 88"/>
              <a:gd name="T20" fmla="*/ 164 w 164"/>
              <a:gd name="T21" fmla="*/ 88 h 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4" h="88">
                <a:moveTo>
                  <a:pt x="74" y="0"/>
                </a:moveTo>
                <a:cubicBezTo>
                  <a:pt x="99" y="0"/>
                  <a:pt x="140" y="21"/>
                  <a:pt x="152" y="34"/>
                </a:cubicBezTo>
                <a:cubicBezTo>
                  <a:pt x="164" y="47"/>
                  <a:pt x="163" y="67"/>
                  <a:pt x="144" y="76"/>
                </a:cubicBezTo>
                <a:cubicBezTo>
                  <a:pt x="98" y="76"/>
                  <a:pt x="94" y="78"/>
                  <a:pt x="36" y="88"/>
                </a:cubicBezTo>
                <a:cubicBezTo>
                  <a:pt x="18" y="66"/>
                  <a:pt x="10" y="42"/>
                  <a:pt x="0" y="10"/>
                </a:cubicBezTo>
                <a:cubicBezTo>
                  <a:pt x="36" y="0"/>
                  <a:pt x="18" y="0"/>
                  <a:pt x="74" y="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1" name="Freeform 16"/>
          <p:cNvSpPr>
            <a:spLocks/>
          </p:cNvSpPr>
          <p:nvPr/>
        </p:nvSpPr>
        <p:spPr bwMode="auto">
          <a:xfrm>
            <a:off x="6948487" y="117476"/>
            <a:ext cx="373063" cy="412750"/>
          </a:xfrm>
          <a:custGeom>
            <a:avLst/>
            <a:gdLst>
              <a:gd name="T0" fmla="*/ 38567 w 503"/>
              <a:gd name="T1" fmla="*/ 78327 h 606"/>
              <a:gd name="T2" fmla="*/ 35600 w 503"/>
              <a:gd name="T3" fmla="*/ 239068 h 606"/>
              <a:gd name="T4" fmla="*/ 96418 w 503"/>
              <a:gd name="T5" fmla="*/ 372565 h 606"/>
              <a:gd name="T6" fmla="*/ 225470 w 503"/>
              <a:gd name="T7" fmla="*/ 405258 h 606"/>
              <a:gd name="T8" fmla="*/ 327821 w 503"/>
              <a:gd name="T9" fmla="*/ 327612 h 606"/>
              <a:gd name="T10" fmla="*/ 372321 w 503"/>
              <a:gd name="T11" fmla="*/ 233619 h 606"/>
              <a:gd name="T12" fmla="*/ 284804 w 503"/>
              <a:gd name="T13" fmla="*/ 64705 h 606"/>
              <a:gd name="T14" fmla="*/ 38567 w 503"/>
              <a:gd name="T15" fmla="*/ 78327 h 6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"/>
              <a:gd name="T25" fmla="*/ 0 h 606"/>
              <a:gd name="T26" fmla="*/ 503 w 503"/>
              <a:gd name="T27" fmla="*/ 606 h 6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" h="606">
                <a:moveTo>
                  <a:pt x="52" y="115"/>
                </a:moveTo>
                <a:cubicBezTo>
                  <a:pt x="0" y="163"/>
                  <a:pt x="0" y="303"/>
                  <a:pt x="48" y="351"/>
                </a:cubicBezTo>
                <a:cubicBezTo>
                  <a:pt x="106" y="409"/>
                  <a:pt x="70" y="530"/>
                  <a:pt x="130" y="547"/>
                </a:cubicBezTo>
                <a:cubicBezTo>
                  <a:pt x="173" y="588"/>
                  <a:pt x="252" y="606"/>
                  <a:pt x="304" y="595"/>
                </a:cubicBezTo>
                <a:cubicBezTo>
                  <a:pt x="304" y="511"/>
                  <a:pt x="382" y="493"/>
                  <a:pt x="442" y="481"/>
                </a:cubicBezTo>
                <a:cubicBezTo>
                  <a:pt x="503" y="463"/>
                  <a:pt x="418" y="361"/>
                  <a:pt x="502" y="343"/>
                </a:cubicBezTo>
                <a:cubicBezTo>
                  <a:pt x="406" y="271"/>
                  <a:pt x="466" y="163"/>
                  <a:pt x="384" y="95"/>
                </a:cubicBezTo>
                <a:cubicBezTo>
                  <a:pt x="259" y="0"/>
                  <a:pt x="156" y="25"/>
                  <a:pt x="52" y="115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2" name="Freeform 17"/>
          <p:cNvSpPr>
            <a:spLocks/>
          </p:cNvSpPr>
          <p:nvPr/>
        </p:nvSpPr>
        <p:spPr bwMode="auto">
          <a:xfrm>
            <a:off x="6826250" y="503239"/>
            <a:ext cx="800100" cy="928687"/>
          </a:xfrm>
          <a:custGeom>
            <a:avLst/>
            <a:gdLst>
              <a:gd name="T0" fmla="*/ 776181 w 669"/>
              <a:gd name="T1" fmla="*/ 624254 h 845"/>
              <a:gd name="T2" fmla="*/ 490345 w 669"/>
              <a:gd name="T3" fmla="*/ 579193 h 845"/>
              <a:gd name="T4" fmla="*/ 419783 w 669"/>
              <a:gd name="T5" fmla="*/ 427526 h 845"/>
              <a:gd name="T6" fmla="*/ 389884 w 669"/>
              <a:gd name="T7" fmla="*/ 306632 h 845"/>
              <a:gd name="T8" fmla="*/ 443703 w 669"/>
              <a:gd name="T9" fmla="*/ 492369 h 845"/>
              <a:gd name="T10" fmla="*/ 580043 w 669"/>
              <a:gd name="T11" fmla="*/ 503359 h 845"/>
              <a:gd name="T12" fmla="*/ 800100 w 669"/>
              <a:gd name="T13" fmla="*/ 442912 h 845"/>
              <a:gd name="T14" fmla="*/ 752261 w 669"/>
              <a:gd name="T15" fmla="*/ 361583 h 845"/>
              <a:gd name="T16" fmla="*/ 566887 w 669"/>
              <a:gd name="T17" fmla="*/ 379168 h 845"/>
              <a:gd name="T18" fmla="*/ 504697 w 669"/>
              <a:gd name="T19" fmla="*/ 182440 h 845"/>
              <a:gd name="T20" fmla="*/ 407824 w 669"/>
              <a:gd name="T21" fmla="*/ 82428 h 845"/>
              <a:gd name="T22" fmla="*/ 80130 w 669"/>
              <a:gd name="T23" fmla="*/ 116498 h 845"/>
              <a:gd name="T24" fmla="*/ 107637 w 669"/>
              <a:gd name="T25" fmla="*/ 808892 h 845"/>
              <a:gd name="T26" fmla="*/ 597982 w 669"/>
              <a:gd name="T27" fmla="*/ 866042 h 84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69"/>
              <a:gd name="T43" fmla="*/ 0 h 845"/>
              <a:gd name="T44" fmla="*/ 669 w 669"/>
              <a:gd name="T45" fmla="*/ 845 h 84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69" h="845">
                <a:moveTo>
                  <a:pt x="649" y="568"/>
                </a:moveTo>
                <a:cubicBezTo>
                  <a:pt x="609" y="561"/>
                  <a:pt x="460" y="557"/>
                  <a:pt x="410" y="527"/>
                </a:cubicBezTo>
                <a:cubicBezTo>
                  <a:pt x="361" y="497"/>
                  <a:pt x="365" y="431"/>
                  <a:pt x="351" y="389"/>
                </a:cubicBezTo>
                <a:cubicBezTo>
                  <a:pt x="336" y="348"/>
                  <a:pt x="323" y="269"/>
                  <a:pt x="326" y="279"/>
                </a:cubicBezTo>
                <a:cubicBezTo>
                  <a:pt x="335" y="348"/>
                  <a:pt x="344" y="418"/>
                  <a:pt x="371" y="448"/>
                </a:cubicBezTo>
                <a:cubicBezTo>
                  <a:pt x="397" y="477"/>
                  <a:pt x="435" y="465"/>
                  <a:pt x="485" y="458"/>
                </a:cubicBezTo>
                <a:cubicBezTo>
                  <a:pt x="538" y="451"/>
                  <a:pt x="595" y="399"/>
                  <a:pt x="669" y="403"/>
                </a:cubicBezTo>
                <a:cubicBezTo>
                  <a:pt x="662" y="362"/>
                  <a:pt x="665" y="347"/>
                  <a:pt x="629" y="329"/>
                </a:cubicBezTo>
                <a:cubicBezTo>
                  <a:pt x="565" y="323"/>
                  <a:pt x="520" y="379"/>
                  <a:pt x="474" y="345"/>
                </a:cubicBezTo>
                <a:cubicBezTo>
                  <a:pt x="427" y="310"/>
                  <a:pt x="446" y="211"/>
                  <a:pt x="422" y="166"/>
                </a:cubicBezTo>
                <a:cubicBezTo>
                  <a:pt x="399" y="117"/>
                  <a:pt x="395" y="106"/>
                  <a:pt x="341" y="75"/>
                </a:cubicBezTo>
                <a:cubicBezTo>
                  <a:pt x="292" y="49"/>
                  <a:pt x="101" y="0"/>
                  <a:pt x="67" y="106"/>
                </a:cubicBezTo>
                <a:cubicBezTo>
                  <a:pt x="0" y="311"/>
                  <a:pt x="0" y="617"/>
                  <a:pt x="90" y="736"/>
                </a:cubicBezTo>
                <a:cubicBezTo>
                  <a:pt x="168" y="845"/>
                  <a:pt x="415" y="774"/>
                  <a:pt x="500" y="788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3" name="Freeform 18"/>
          <p:cNvSpPr>
            <a:spLocks/>
          </p:cNvSpPr>
          <p:nvPr/>
        </p:nvSpPr>
        <p:spPr bwMode="auto">
          <a:xfrm>
            <a:off x="7616825" y="274639"/>
            <a:ext cx="523875" cy="512762"/>
          </a:xfrm>
          <a:custGeom>
            <a:avLst/>
            <a:gdLst>
              <a:gd name="T0" fmla="*/ 13618 w 654"/>
              <a:gd name="T1" fmla="*/ 287324 h 696"/>
              <a:gd name="T2" fmla="*/ 5607 w 654"/>
              <a:gd name="T3" fmla="*/ 66305 h 696"/>
              <a:gd name="T4" fmla="*/ 73695 w 654"/>
              <a:gd name="T5" fmla="*/ 4420 h 696"/>
              <a:gd name="T6" fmla="*/ 473410 w 654"/>
              <a:gd name="T7" fmla="*/ 83987 h 696"/>
              <a:gd name="T8" fmla="*/ 523875 w 654"/>
              <a:gd name="T9" fmla="*/ 181235 h 696"/>
              <a:gd name="T10" fmla="*/ 523875 w 654"/>
              <a:gd name="T11" fmla="*/ 437616 h 696"/>
              <a:gd name="T12" fmla="*/ 471808 w 654"/>
              <a:gd name="T13" fmla="*/ 512762 h 696"/>
              <a:gd name="T14" fmla="*/ 60077 w 654"/>
              <a:gd name="T15" fmla="*/ 402253 h 696"/>
              <a:gd name="T16" fmla="*/ 13618 w 654"/>
              <a:gd name="T17" fmla="*/ 287324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4" name="Text Box 19"/>
          <p:cNvSpPr txBox="1">
            <a:spLocks noChangeArrowheads="1"/>
          </p:cNvSpPr>
          <p:nvPr/>
        </p:nvSpPr>
        <p:spPr bwMode="auto">
          <a:xfrm>
            <a:off x="6378575" y="2528888"/>
            <a:ext cx="202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Expert - reviewer</a:t>
            </a:r>
          </a:p>
        </p:txBody>
      </p:sp>
      <p:sp>
        <p:nvSpPr>
          <p:cNvPr id="13325" name="Freeform 20"/>
          <p:cNvSpPr>
            <a:spLocks/>
          </p:cNvSpPr>
          <p:nvPr/>
        </p:nvSpPr>
        <p:spPr bwMode="auto">
          <a:xfrm>
            <a:off x="7146925" y="261939"/>
            <a:ext cx="39687" cy="103187"/>
          </a:xfrm>
          <a:custGeom>
            <a:avLst/>
            <a:gdLst>
              <a:gd name="T0" fmla="*/ 33073 w 30"/>
              <a:gd name="T1" fmla="*/ 87447 h 59"/>
              <a:gd name="T2" fmla="*/ 0 w 30"/>
              <a:gd name="T3" fmla="*/ 29732 h 59"/>
              <a:gd name="T4" fmla="*/ 39687 w 30"/>
              <a:gd name="T5" fmla="*/ 33230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3326" name="Group 21"/>
          <p:cNvGrpSpPr>
            <a:grpSpLocks/>
          </p:cNvGrpSpPr>
          <p:nvPr/>
        </p:nvGrpSpPr>
        <p:grpSpPr bwMode="auto">
          <a:xfrm>
            <a:off x="536575" y="2895600"/>
            <a:ext cx="6994525" cy="2702173"/>
            <a:chOff x="334" y="2216"/>
            <a:chExt cx="4790" cy="1768"/>
          </a:xfrm>
        </p:grpSpPr>
        <p:grpSp>
          <p:nvGrpSpPr>
            <p:cNvPr id="13327" name="Group 22"/>
            <p:cNvGrpSpPr>
              <a:grpSpLocks/>
            </p:cNvGrpSpPr>
            <p:nvPr/>
          </p:nvGrpSpPr>
          <p:grpSpPr bwMode="auto">
            <a:xfrm rot="5400000">
              <a:off x="2011" y="3052"/>
              <a:ext cx="897" cy="528"/>
              <a:chOff x="1884" y="3384"/>
              <a:chExt cx="897" cy="528"/>
            </a:xfrm>
          </p:grpSpPr>
          <p:sp>
            <p:nvSpPr>
              <p:cNvPr id="13338" name="Oval 23" descr="Dark upward diagonal"/>
              <p:cNvSpPr>
                <a:spLocks noChangeArrowheads="1"/>
              </p:cNvSpPr>
              <p:nvPr/>
            </p:nvSpPr>
            <p:spPr bwMode="auto">
              <a:xfrm>
                <a:off x="2158" y="3384"/>
                <a:ext cx="623" cy="528"/>
              </a:xfrm>
              <a:prstGeom prst="ellipse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NZ"/>
              </a:p>
            </p:txBody>
          </p:sp>
          <p:sp>
            <p:nvSpPr>
              <p:cNvPr id="13339" name="Oval 24"/>
              <p:cNvSpPr>
                <a:spLocks noChangeArrowheads="1"/>
              </p:cNvSpPr>
              <p:nvPr/>
            </p:nvSpPr>
            <p:spPr bwMode="auto">
              <a:xfrm>
                <a:off x="1884" y="3384"/>
                <a:ext cx="623" cy="52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NZ"/>
              </a:p>
            </p:txBody>
          </p:sp>
        </p:grpSp>
        <p:sp>
          <p:nvSpPr>
            <p:cNvPr id="13328" name="Text Box 25"/>
            <p:cNvSpPr txBox="1">
              <a:spLocks noChangeArrowheads="1"/>
            </p:cNvSpPr>
            <p:nvPr/>
          </p:nvSpPr>
          <p:spPr bwMode="auto">
            <a:xfrm>
              <a:off x="346" y="2264"/>
              <a:ext cx="2964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2400" b="1" dirty="0">
                  <a:solidFill>
                    <a:schemeClr val="tx1"/>
                  </a:solidFill>
                </a:rPr>
                <a:t>First law of usability: </a:t>
              </a:r>
            </a:p>
            <a:p>
              <a:pPr algn="l"/>
              <a:r>
                <a:rPr lang="en-US" b="1" dirty="0">
                  <a:solidFill>
                    <a:schemeClr val="tx1"/>
                  </a:solidFill>
                </a:rPr>
                <a:t>Heuristic evaluation has only 50% hit-rate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329" name="Text Box 26"/>
            <p:cNvSpPr txBox="1">
              <a:spLocks noChangeArrowheads="1"/>
            </p:cNvSpPr>
            <p:nvPr/>
          </p:nvSpPr>
          <p:spPr bwMode="auto">
            <a:xfrm>
              <a:off x="953" y="3404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Actual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334" y="2216"/>
              <a:ext cx="4790" cy="1768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3331" name="Text Box 28"/>
            <p:cNvSpPr txBox="1">
              <a:spLocks noChangeArrowheads="1"/>
            </p:cNvSpPr>
            <p:nvPr/>
          </p:nvSpPr>
          <p:spPr bwMode="auto">
            <a:xfrm>
              <a:off x="953" y="2823"/>
              <a:ext cx="8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Predicted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2" name="Text Box 29"/>
            <p:cNvSpPr txBox="1">
              <a:spLocks noChangeArrowheads="1"/>
            </p:cNvSpPr>
            <p:nvPr/>
          </p:nvSpPr>
          <p:spPr bwMode="auto">
            <a:xfrm>
              <a:off x="2993" y="2823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False problems</a:t>
              </a:r>
            </a:p>
          </p:txBody>
        </p:sp>
        <p:sp>
          <p:nvSpPr>
            <p:cNvPr id="13333" name="Text Box 30"/>
            <p:cNvSpPr txBox="1">
              <a:spLocks noChangeArrowheads="1"/>
            </p:cNvSpPr>
            <p:nvPr/>
          </p:nvSpPr>
          <p:spPr bwMode="auto">
            <a:xfrm>
              <a:off x="2993" y="3369"/>
              <a:ext cx="1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Missed problems</a:t>
              </a:r>
            </a:p>
          </p:txBody>
        </p:sp>
        <p:sp>
          <p:nvSpPr>
            <p:cNvPr id="13334" name="Line 31"/>
            <p:cNvSpPr>
              <a:spLocks noChangeShapeType="1"/>
            </p:cNvSpPr>
            <p:nvPr/>
          </p:nvSpPr>
          <p:spPr bwMode="auto">
            <a:xfrm>
              <a:off x="1765" y="3054"/>
              <a:ext cx="431" cy="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5" name="Line 32"/>
            <p:cNvSpPr>
              <a:spLocks noChangeShapeType="1"/>
            </p:cNvSpPr>
            <p:nvPr/>
          </p:nvSpPr>
          <p:spPr bwMode="auto">
            <a:xfrm flipV="1">
              <a:off x="1789" y="3500"/>
              <a:ext cx="383" cy="1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6" name="Line 33"/>
            <p:cNvSpPr>
              <a:spLocks noChangeShapeType="1"/>
            </p:cNvSpPr>
            <p:nvPr/>
          </p:nvSpPr>
          <p:spPr bwMode="auto">
            <a:xfrm flipH="1">
              <a:off x="2436" y="2915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7" name="Line 34"/>
            <p:cNvSpPr>
              <a:spLocks noChangeShapeType="1"/>
            </p:cNvSpPr>
            <p:nvPr/>
          </p:nvSpPr>
          <p:spPr bwMode="auto">
            <a:xfrm flipH="1">
              <a:off x="2436" y="3480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</p:grpSp>
    </p:spTree>
    <p:extLst>
      <p:ext uri="{BB962C8B-B14F-4D97-AF65-F5344CB8AC3E}">
        <p14:creationId xmlns:p14="http://schemas.microsoft.com/office/powerpoint/2010/main" val="300684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 – </a:t>
            </a:r>
            <a:r>
              <a:rPr lang="en-US" b="0" i="1" dirty="0" smtClean="0"/>
              <a:t>Heuristic Evaluation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7361"/>
            <a:ext cx="62484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Heuristic evaluations are performed by usability experts using a predetermined set of criteria designed to measure the usability of a proposed design.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The evaluator follows a scenario through the design and tests each step against the heuristic criteria.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Carrying out a heuristic evaluation is an excellent way to get an understanding of a system that you are going to usability test….</a:t>
            </a:r>
          </a:p>
          <a:p>
            <a:pPr lvl="1">
              <a:lnSpc>
                <a:spcPct val="80000"/>
              </a:lnSpc>
            </a:pPr>
            <a:r>
              <a:rPr lang="en-US" sz="1700" dirty="0" smtClean="0"/>
              <a:t>But be careful, it can prejudice your study design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Or a heuristic evaluation can be stand-alone with the evaluator making observations and  recommendations based on their experience.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 – </a:t>
            </a:r>
            <a:r>
              <a:rPr lang="en-US" b="0" i="1" dirty="0" smtClean="0"/>
              <a:t>Nielsen’s Heuristics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In collaboration with Rolf </a:t>
            </a:r>
            <a:r>
              <a:rPr lang="en-US" sz="2800" dirty="0" err="1" smtClean="0"/>
              <a:t>Molich</a:t>
            </a:r>
            <a:r>
              <a:rPr lang="en-US" sz="2800" dirty="0" smtClean="0"/>
              <a:t>, </a:t>
            </a:r>
            <a:r>
              <a:rPr lang="en-US" sz="2800" dirty="0" err="1" smtClean="0"/>
              <a:t>Jakob</a:t>
            </a:r>
            <a:r>
              <a:rPr lang="en-US" sz="2800" dirty="0" smtClean="0"/>
              <a:t> Nielsen developed a set of 10 heuristics for interface design.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revised set based on an analysis of 249 usability problems.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hlinkClick r:id="rId3"/>
              </a:rPr>
              <a:t>http://www.useit.com/papers/heuristic/heuristic_list.html</a:t>
            </a:r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Nielsen’s Heuristics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35163"/>
            <a:ext cx="8784976" cy="438943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Visibility of System Status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Match between System and the Real World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User Control and Freedom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Consistency and 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Error Prevention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Recognition Rather Than Recall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Flexibility and Efficiency of Use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Aesthetic and Minimalist Design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Help Users to Recognise, Diagnose, and Recover from Errors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Help and Documentation</a:t>
            </a:r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6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7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NZ" dirty="0" smtClean="0"/>
              <a:t>Nielsen’s heuristic #2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977"/>
            <a:ext cx="8229600" cy="4389437"/>
          </a:xfrm>
        </p:spPr>
        <p:txBody>
          <a:bodyPr/>
          <a:lstStyle/>
          <a:p>
            <a:r>
              <a:rPr lang="en-NZ" dirty="0" smtClean="0"/>
              <a:t>Does the vocabulary match the user’s expectations and knowledge?</a:t>
            </a:r>
          </a:p>
          <a:p>
            <a:pPr lvl="1"/>
            <a:r>
              <a:rPr lang="en-NZ" dirty="0" smtClean="0"/>
              <a:t>Are you calling the objects on the screen by terms that the user understands (and finds natural)?</a:t>
            </a:r>
          </a:p>
          <a:p>
            <a:pPr lvl="2"/>
            <a:r>
              <a:rPr lang="en-NZ" dirty="0" smtClean="0"/>
              <a:t>E.g. ‘student #’ or ‘user id’ or ‘UPI’</a:t>
            </a:r>
          </a:p>
          <a:p>
            <a:r>
              <a:rPr lang="en-NZ" dirty="0" smtClean="0"/>
              <a:t>Does the workflow match the task?</a:t>
            </a:r>
          </a:p>
          <a:p>
            <a:pPr lvl="1"/>
            <a:r>
              <a:rPr lang="en-NZ" dirty="0" smtClean="0"/>
              <a:t>Will the user have all the required information at the time I am asking?</a:t>
            </a:r>
          </a:p>
          <a:p>
            <a:pPr lvl="1"/>
            <a:r>
              <a:rPr lang="en-NZ" dirty="0" smtClean="0"/>
              <a:t>Are they copying from a paper source that lays out the material differently than my data input screen?</a:t>
            </a:r>
          </a:p>
          <a:p>
            <a:pPr lvl="1"/>
            <a:r>
              <a:rPr lang="en-NZ" dirty="0" smtClean="0"/>
              <a:t>Am I making them stop in the middle of a task they’d rather not interrupt?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7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261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 smtClean="0"/>
              <a:t>Nielsen heuristic #6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6985"/>
            <a:ext cx="8568952" cy="4389437"/>
          </a:xfrm>
        </p:spPr>
        <p:txBody>
          <a:bodyPr/>
          <a:lstStyle/>
          <a:p>
            <a:r>
              <a:rPr lang="en-NZ" dirty="0" smtClean="0"/>
              <a:t>If I can put the item on a dropdown list, then I should</a:t>
            </a:r>
          </a:p>
          <a:p>
            <a:pPr lvl="1"/>
            <a:r>
              <a:rPr lang="en-NZ" dirty="0" smtClean="0"/>
              <a:t>Why make them type it in and maybe choose an option that’s not available?</a:t>
            </a:r>
          </a:p>
          <a:p>
            <a:r>
              <a:rPr lang="en-NZ" dirty="0" smtClean="0"/>
              <a:t>Show the user </a:t>
            </a:r>
            <a:r>
              <a:rPr lang="en-NZ" i="1" dirty="0" smtClean="0"/>
              <a:t>something</a:t>
            </a:r>
            <a:endParaRPr lang="en-NZ" dirty="0"/>
          </a:p>
          <a:p>
            <a:pPr lvl="1"/>
            <a:r>
              <a:rPr lang="en-NZ" dirty="0" smtClean="0"/>
              <a:t>Maybe you’ll get lucky and it’ll be just what they want!</a:t>
            </a:r>
          </a:p>
          <a:p>
            <a:pPr lvl="1"/>
            <a:r>
              <a:rPr lang="en-NZ" dirty="0" smtClean="0"/>
              <a:t>E.g. I hate a search that makes me specify whether I want those options available starting with ‘A’ or ‘B’ etc. (or even worse, just a blank)</a:t>
            </a:r>
          </a:p>
          <a:p>
            <a:pPr lvl="2"/>
            <a:r>
              <a:rPr lang="en-NZ" dirty="0" smtClean="0"/>
              <a:t>You can give me shortcuts to those, but have an alphabetic list visible (maybe have most frequent, or last selected options at very top!)</a:t>
            </a:r>
          </a:p>
          <a:p>
            <a:r>
              <a:rPr lang="en-NZ" sz="2400" dirty="0" smtClean="0"/>
              <a:t>Basically, use menus and lists instead of relying on blanks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8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1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valuators and problem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8175" y="1371600"/>
            <a:ext cx="3436949" cy="2286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Nielsen’s Advice for Heuristic Evaluations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6168225" cy="4346575"/>
          </a:xfrm>
        </p:spPr>
        <p:txBody>
          <a:bodyPr>
            <a:normAutofit fontScale="92500" lnSpcReduction="20000"/>
          </a:bodyPr>
          <a:lstStyle/>
          <a:p>
            <a:r>
              <a:rPr lang="en-NZ" sz="2800" dirty="0" smtClean="0"/>
              <a:t>Use multiple independent evaluators</a:t>
            </a:r>
          </a:p>
          <a:p>
            <a:r>
              <a:rPr lang="en-NZ" sz="2800" dirty="0" smtClean="0"/>
              <a:t>Use an observer to record evaluator</a:t>
            </a:r>
          </a:p>
          <a:p>
            <a:r>
              <a:rPr lang="en-NZ" sz="2800" dirty="0" smtClean="0"/>
              <a:t>Go through the interface several times</a:t>
            </a:r>
          </a:p>
          <a:p>
            <a:r>
              <a:rPr lang="en-NZ" sz="2800" dirty="0" smtClean="0"/>
              <a:t>Compare interaction against list of heuristics</a:t>
            </a:r>
          </a:p>
          <a:p>
            <a:r>
              <a:rPr lang="en-NZ" sz="2800" dirty="0" smtClean="0"/>
              <a:t>Use heuristics specific to design</a:t>
            </a:r>
          </a:p>
          <a:p>
            <a:r>
              <a:rPr lang="en-NZ" sz="2800" dirty="0" smtClean="0"/>
              <a:t>List heuristic problems and how the heuristic is violated</a:t>
            </a:r>
          </a:p>
          <a:p>
            <a:endParaRPr lang="en-NZ" sz="2000" dirty="0"/>
          </a:p>
          <a:p>
            <a:r>
              <a:rPr lang="en-NZ" sz="2800" dirty="0" smtClean="0"/>
              <a:t>In assignment 1, we have you heuristically evaluate the interface</a:t>
            </a:r>
          </a:p>
          <a:p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240487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5009</TotalTime>
  <Words>1104</Words>
  <Application>Microsoft Office PowerPoint</Application>
  <PresentationFormat>On-screen Show (4:3)</PresentationFormat>
  <Paragraphs>181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</vt:lpstr>
      <vt:lpstr>Times New Roman</vt:lpstr>
      <vt:lpstr>Retrospect</vt:lpstr>
      <vt:lpstr>Lecture 5      Heuristic evaluations &amp; Early prototype Evaluations  </vt:lpstr>
      <vt:lpstr>Learning objectives</vt:lpstr>
      <vt:lpstr>Heuristic evaluations</vt:lpstr>
      <vt:lpstr>Evaluation – Heuristic Evaluation</vt:lpstr>
      <vt:lpstr>Evaluation – Nielsen’s Heuristics</vt:lpstr>
      <vt:lpstr>Nielsen’s Heuristics</vt:lpstr>
      <vt:lpstr>Nielsen’s heuristic #2</vt:lpstr>
      <vt:lpstr>Nielsen heuristic #6</vt:lpstr>
      <vt:lpstr>Nielsen’s Advice for Heuristic Evaluations </vt:lpstr>
      <vt:lpstr>Shneiderman’s 8 Golden Rules</vt:lpstr>
      <vt:lpstr>A world of heuristics</vt:lpstr>
      <vt:lpstr>Evaluating Prototypes</vt:lpstr>
      <vt:lpstr>Half time distraction</vt:lpstr>
      <vt:lpstr>Wizard of Oz prototype evaluation</vt:lpstr>
      <vt:lpstr>Functional prototypes</vt:lpstr>
      <vt:lpstr>Prototyping tools </vt:lpstr>
      <vt:lpstr>Assignment 1</vt:lpstr>
      <vt:lpstr>Summary </vt:lpstr>
    </vt:vector>
  </TitlesOfParts>
  <Company>cwp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bpli001</cp:lastModifiedBy>
  <cp:revision>92</cp:revision>
  <cp:lastPrinted>2015-03-06T02:21:24Z</cp:lastPrinted>
  <dcterms:created xsi:type="dcterms:W3CDTF">2007-02-02T18:46:00Z</dcterms:created>
  <dcterms:modified xsi:type="dcterms:W3CDTF">2015-03-06T03:33:17Z</dcterms:modified>
</cp:coreProperties>
</file>